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80" r:id="rId3"/>
    <p:sldId id="281" r:id="rId4"/>
    <p:sldId id="257" r:id="rId5"/>
    <p:sldId id="258" r:id="rId6"/>
    <p:sldId id="259" r:id="rId7"/>
    <p:sldId id="276" r:id="rId8"/>
    <p:sldId id="260" r:id="rId9"/>
    <p:sldId id="277" r:id="rId10"/>
    <p:sldId id="261" r:id="rId11"/>
    <p:sldId id="270" r:id="rId12"/>
    <p:sldId id="271" r:id="rId13"/>
    <p:sldId id="278" r:id="rId14"/>
    <p:sldId id="272" r:id="rId15"/>
    <p:sldId id="268" r:id="rId16"/>
    <p:sldId id="262" r:id="rId17"/>
    <p:sldId id="273" r:id="rId18"/>
    <p:sldId id="274" r:id="rId19"/>
    <p:sldId id="275" r:id="rId20"/>
    <p:sldId id="279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6EDDB0D-DA2B-448E-8C32-2731DEDDCE97}"/>
    <pc:docChg chg="addSld modSld sldOrd">
      <pc:chgData name="" userId="" providerId="" clId="Web-{D6EDDB0D-DA2B-448E-8C32-2731DEDDCE97}" dt="2018-12-07T02:45:09.816" v="216"/>
      <pc:docMkLst>
        <pc:docMk/>
      </pc:docMkLst>
      <pc:sldChg chg="modNotes">
        <pc:chgData name="" userId="" providerId="" clId="Web-{D6EDDB0D-DA2B-448E-8C32-2731DEDDCE97}" dt="2018-12-07T02:21:38.430" v="16"/>
        <pc:sldMkLst>
          <pc:docMk/>
          <pc:sldMk cId="2212186372" sldId="260"/>
        </pc:sldMkLst>
      </pc:sldChg>
      <pc:sldChg chg="addSp delSp modSp ord modNotes">
        <pc:chgData name="" userId="" providerId="" clId="Web-{D6EDDB0D-DA2B-448E-8C32-2731DEDDCE97}" dt="2018-12-07T02:45:09.816" v="216"/>
        <pc:sldMkLst>
          <pc:docMk/>
          <pc:sldMk cId="3496748041" sldId="268"/>
        </pc:sldMkLst>
        <pc:spChg chg="mod">
          <ac:chgData name="" userId="" providerId="" clId="Web-{D6EDDB0D-DA2B-448E-8C32-2731DEDDCE97}" dt="2018-12-07T02:27:25.593" v="100" actId="20577"/>
          <ac:spMkLst>
            <pc:docMk/>
            <pc:sldMk cId="3496748041" sldId="268"/>
            <ac:spMk id="2" creationId="{EAB3E5CB-D44B-4A13-832F-AD0A8EF2EDE6}"/>
          </ac:spMkLst>
        </pc:spChg>
        <pc:picChg chg="del">
          <ac:chgData name="" userId="" providerId="" clId="Web-{D6EDDB0D-DA2B-448E-8C32-2731DEDDCE97}" dt="2018-12-07T02:27:31.015" v="103"/>
          <ac:picMkLst>
            <pc:docMk/>
            <pc:sldMk cId="3496748041" sldId="268"/>
            <ac:picMk id="5" creationId="{582A608F-EE00-489A-9952-5033AAD70890}"/>
          </ac:picMkLst>
        </pc:picChg>
        <pc:picChg chg="add del mod">
          <ac:chgData name="" userId="" providerId="" clId="Web-{D6EDDB0D-DA2B-448E-8C32-2731DEDDCE97}" dt="2018-12-07T02:37:44.701" v="108"/>
          <ac:picMkLst>
            <pc:docMk/>
            <pc:sldMk cId="3496748041" sldId="268"/>
            <ac:picMk id="6" creationId="{850BF1E4-9C3B-431D-A958-2555E393A93A}"/>
          </ac:picMkLst>
        </pc:picChg>
        <pc:picChg chg="del">
          <ac:chgData name="" userId="" providerId="" clId="Web-{D6EDDB0D-DA2B-448E-8C32-2731DEDDCE97}" dt="2018-12-07T02:27:32.015" v="104"/>
          <ac:picMkLst>
            <pc:docMk/>
            <pc:sldMk cId="3496748041" sldId="268"/>
            <ac:picMk id="7" creationId="{0F7130AE-E593-4F7B-A69C-B0F58FFABCB1}"/>
          </ac:picMkLst>
        </pc:picChg>
        <pc:picChg chg="add del mod">
          <ac:chgData name="" userId="" providerId="" clId="Web-{D6EDDB0D-DA2B-448E-8C32-2731DEDDCE97}" dt="2018-12-07T02:39:16.940" v="118"/>
          <ac:picMkLst>
            <pc:docMk/>
            <pc:sldMk cId="3496748041" sldId="268"/>
            <ac:picMk id="9" creationId="{9FC4595E-A65D-4783-A13F-B15917072E37}"/>
          </ac:picMkLst>
        </pc:picChg>
        <pc:picChg chg="add del mod">
          <ac:chgData name="" userId="" providerId="" clId="Web-{D6EDDB0D-DA2B-448E-8C32-2731DEDDCE97}" dt="2018-12-07T02:39:55.879" v="123"/>
          <ac:picMkLst>
            <pc:docMk/>
            <pc:sldMk cId="3496748041" sldId="268"/>
            <ac:picMk id="11" creationId="{8F6531AC-D33C-4486-AFB8-65846A34DCF1}"/>
          </ac:picMkLst>
        </pc:picChg>
        <pc:picChg chg="add del mod">
          <ac:chgData name="" userId="" providerId="" clId="Web-{D6EDDB0D-DA2B-448E-8C32-2731DEDDCE97}" dt="2018-12-07T02:44:32.361" v="205"/>
          <ac:picMkLst>
            <pc:docMk/>
            <pc:sldMk cId="3496748041" sldId="268"/>
            <ac:picMk id="13" creationId="{08C3D2AE-32C3-4BE9-BA8D-6F9A4807DC38}"/>
          </ac:picMkLst>
        </pc:picChg>
        <pc:picChg chg="add mod">
          <ac:chgData name="" userId="" providerId="" clId="Web-{D6EDDB0D-DA2B-448E-8C32-2731DEDDCE97}" dt="2018-12-07T02:40:16.286" v="127" actId="1076"/>
          <ac:picMkLst>
            <pc:docMk/>
            <pc:sldMk cId="3496748041" sldId="268"/>
            <ac:picMk id="15" creationId="{DF9E45CB-D371-4B93-A1EE-D34DD0F63634}"/>
          </ac:picMkLst>
        </pc:picChg>
        <pc:picChg chg="add mod">
          <ac:chgData name="" userId="" providerId="" clId="Web-{D6EDDB0D-DA2B-448E-8C32-2731DEDDCE97}" dt="2018-12-07T02:44:41.877" v="209" actId="1076"/>
          <ac:picMkLst>
            <pc:docMk/>
            <pc:sldMk cId="3496748041" sldId="268"/>
            <ac:picMk id="17" creationId="{912D922A-764F-413F-A4D6-5C3927DD273B}"/>
          </ac:picMkLst>
        </pc:picChg>
      </pc:sldChg>
      <pc:sldChg chg="modNotes">
        <pc:chgData name="" userId="" providerId="" clId="Web-{D6EDDB0D-DA2B-448E-8C32-2731DEDDCE97}" dt="2018-12-07T02:22:44.502" v="19"/>
        <pc:sldMkLst>
          <pc:docMk/>
          <pc:sldMk cId="844000291" sldId="270"/>
        </pc:sldMkLst>
      </pc:sldChg>
      <pc:sldChg chg="modNotes">
        <pc:chgData name="" userId="" providerId="" clId="Web-{D6EDDB0D-DA2B-448E-8C32-2731DEDDCE97}" dt="2018-12-07T02:26:26.090" v="61"/>
        <pc:sldMkLst>
          <pc:docMk/>
          <pc:sldMk cId="2349441959" sldId="272"/>
        </pc:sldMkLst>
      </pc:sldChg>
      <pc:sldChg chg="modNotes">
        <pc:chgData name="" userId="" providerId="" clId="Web-{D6EDDB0D-DA2B-448E-8C32-2731DEDDCE97}" dt="2018-12-07T02:26:13.605" v="58"/>
        <pc:sldMkLst>
          <pc:docMk/>
          <pc:sldMk cId="4029828216" sldId="275"/>
        </pc:sldMkLst>
      </pc:sldChg>
      <pc:sldChg chg="modNotes">
        <pc:chgData name="" userId="" providerId="" clId="Web-{D6EDDB0D-DA2B-448E-8C32-2731DEDDCE97}" dt="2018-12-07T02:20:14.223" v="1"/>
        <pc:sldMkLst>
          <pc:docMk/>
          <pc:sldMk cId="3425963554" sldId="276"/>
        </pc:sldMkLst>
      </pc:sldChg>
      <pc:sldChg chg="modNotes">
        <pc:chgData name="" userId="" providerId="" clId="Web-{D6EDDB0D-DA2B-448E-8C32-2731DEDDCE97}" dt="2018-12-07T02:21:54.196" v="18"/>
        <pc:sldMkLst>
          <pc:docMk/>
          <pc:sldMk cId="3770443562" sldId="277"/>
        </pc:sldMkLst>
      </pc:sldChg>
      <pc:sldChg chg="add replId">
        <pc:chgData name="" userId="" providerId="" clId="Web-{D6EDDB0D-DA2B-448E-8C32-2731DEDDCE97}" dt="2018-12-07T02:26:30.747" v="62"/>
        <pc:sldMkLst>
          <pc:docMk/>
          <pc:sldMk cId="4122216968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B3402-CE78-419E-8D84-42519629C999}" type="datetimeFigureOut">
              <a:rPr lang="en-US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635C2-B591-467B-971D-BD8B307958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6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is to compare the two different topic tweets. </a:t>
            </a:r>
          </a:p>
          <a:p>
            <a:r>
              <a:rPr lang="en-US" dirty="0">
                <a:cs typeface="Calibri"/>
              </a:rPr>
              <a:t>One topic is for "Stan Lee" and the other is "marvel character"</a:t>
            </a:r>
          </a:p>
          <a:p>
            <a:r>
              <a:rPr lang="en-US" dirty="0">
                <a:cs typeface="Calibri"/>
              </a:rPr>
              <a:t>Take top 15 common characters from wiki and get relevant tweets which has the top 15 characters in it from "Stan Lee" tweets . </a:t>
            </a:r>
          </a:p>
          <a:p>
            <a:r>
              <a:rPr lang="en-US" dirty="0">
                <a:cs typeface="Calibri"/>
              </a:rPr>
              <a:t>'spider-man', 'x-men', 'hulk', 'ant-man','</a:t>
            </a:r>
            <a:r>
              <a:rPr lang="en-US" dirty="0" err="1">
                <a:cs typeface="Calibri"/>
              </a:rPr>
              <a:t>thor</a:t>
            </a:r>
            <a:r>
              <a:rPr lang="en-US" dirty="0">
                <a:cs typeface="Calibri"/>
              </a:rPr>
              <a:t>' ,'black </a:t>
            </a:r>
            <a:r>
              <a:rPr lang="en-US" dirty="0" err="1">
                <a:cs typeface="Calibri"/>
              </a:rPr>
              <a:t>widow','black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panther','fantastic</a:t>
            </a:r>
            <a:r>
              <a:rPr lang="en-US" dirty="0">
                <a:cs typeface="Calibri"/>
              </a:rPr>
              <a:t> four', 'daredevil', 'scarlet witch','</a:t>
            </a:r>
            <a:r>
              <a:rPr lang="en-US" dirty="0" err="1">
                <a:cs typeface="Calibri"/>
              </a:rPr>
              <a:t>inhumans</a:t>
            </a:r>
            <a:r>
              <a:rPr lang="en-US" dirty="0">
                <a:cs typeface="Calibri"/>
              </a:rPr>
              <a:t>','doctor strange', and 'iron man'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52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shows the top 5 marvel characters in each tweet. </a:t>
            </a:r>
          </a:p>
          <a:p>
            <a:r>
              <a:rPr lang="en-US" dirty="0">
                <a:cs typeface="Calibri"/>
              </a:rPr>
              <a:t>Four characters are the same except</a:t>
            </a:r>
            <a:r>
              <a:rPr lang="en-US">
                <a:cs typeface="Calibri"/>
              </a:rPr>
              <a:t> x-men and daredevil.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8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Clean data to create bag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bag of word saved a dictionary(</a:t>
            </a:r>
            <a:r>
              <a:rPr lang="en-US" dirty="0" err="1">
                <a:cs typeface="Calibri"/>
              </a:rPr>
              <a:t>key:value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>
                <a:cs typeface="Calibri"/>
              </a:rPr>
              <a:t>Sorted the dictionary and save to a list. </a:t>
            </a:r>
          </a:p>
          <a:p>
            <a:r>
              <a:rPr lang="en-US" dirty="0">
                <a:cs typeface="Calibri"/>
              </a:rPr>
              <a:t>The left image shows the top 10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72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is bi-gram. The steps are the same with one-gram, but it has two words for the key.</a:t>
            </a:r>
          </a:p>
          <a:p>
            <a:r>
              <a:rPr lang="en-US" dirty="0">
                <a:cs typeface="Calibri"/>
              </a:rPr>
              <a:t>The image shows sorted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11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Four-gram result</a:t>
            </a:r>
          </a:p>
          <a:p>
            <a:r>
              <a:rPr lang="en-US" dirty="0">
                <a:cs typeface="Calibri"/>
              </a:rPr>
              <a:t>This doesn't mean a lot since all search character is one or two words. </a:t>
            </a:r>
          </a:p>
          <a:p>
            <a:r>
              <a:rPr lang="en-US" dirty="0" err="1">
                <a:cs typeface="Calibri"/>
              </a:rPr>
              <a:t>Onegram</a:t>
            </a:r>
            <a:r>
              <a:rPr lang="en-US" dirty="0">
                <a:cs typeface="Calibri"/>
              </a:rPr>
              <a:t> and bigram have correct character word(s). So that shows exactly how many occurrences in the tweets.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23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shows how many tweets mentioned marvel characters in stan lee topic tweets and how many tweets mentioned Stan in the marvel character topic tweets.</a:t>
            </a:r>
          </a:p>
          <a:p>
            <a:r>
              <a:rPr lang="en-US" dirty="0">
                <a:cs typeface="Calibri"/>
              </a:rPr>
              <a:t>From this result, the marvel characters topic tweets have more 'stan' than stan lee topic tweets have marvel characters.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3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shows how many tweets mentioned marvel characters in stan lee topic tweets and how many tweets mentioned Stan in the marvel character topic tweets.</a:t>
            </a:r>
          </a:p>
          <a:p>
            <a:r>
              <a:rPr lang="en-US" dirty="0">
                <a:cs typeface="Calibri"/>
              </a:rPr>
              <a:t>From this result, the marvel characters topic tweets have more 'stan' than stan lee topic tweets have marvel characters.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05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This shows how many tweets mentioned marvel characters in stan lee topic tweets and how many tweets mentioned Stan in the marvel character topic tweets.</a:t>
            </a:r>
          </a:p>
          <a:p>
            <a:r>
              <a:rPr lang="en-US" dirty="0">
                <a:cs typeface="Calibri"/>
              </a:rPr>
              <a:t>From this result, the marvel characters topic tweets have more 'stan' than stan lee topic tweets have marvel characters.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32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Created </a:t>
            </a:r>
            <a:r>
              <a:rPr lang="en-US" dirty="0" err="1">
                <a:cs typeface="Calibri"/>
              </a:rPr>
              <a:t>dataframe</a:t>
            </a:r>
            <a:r>
              <a:rPr lang="en-US" dirty="0">
                <a:cs typeface="Calibri"/>
              </a:rPr>
              <a:t> to add all required columns.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9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Add relevant column to the </a:t>
            </a:r>
            <a:r>
              <a:rPr lang="en-US" dirty="0" err="1">
                <a:cs typeface="Calibri"/>
              </a:rPr>
              <a:t>dataframe</a:t>
            </a:r>
            <a:r>
              <a:rPr lang="en-US" dirty="0">
                <a:cs typeface="Calibri"/>
              </a:rPr>
              <a:t> to flag whether the individual tweet includes the top 15 character names, set the relevant = true</a:t>
            </a:r>
          </a:p>
          <a:p>
            <a:r>
              <a:rPr lang="en-US" dirty="0"/>
              <a:t>Get the number of tweets based on the character. 13 out of 15 characters are in the tweets. </a:t>
            </a:r>
            <a:endParaRPr lang="en-US" dirty="0">
              <a:cs typeface="Calibri"/>
            </a:endParaRPr>
          </a:p>
          <a:p>
            <a:r>
              <a:rPr lang="en-CA" dirty="0"/>
              <a:t>258 out of 13028 tweets have the marvel characters</a:t>
            </a:r>
            <a:r>
              <a:rPr lang="en-CA" dirty="0">
                <a:cs typeface="Calibri"/>
              </a:rPr>
              <a:t> and 293 character occurrences in the 258 tweets. 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4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Previous </a:t>
            </a:r>
            <a:r>
              <a:rPr lang="en-US" dirty="0" err="1">
                <a:cs typeface="Calibri"/>
              </a:rPr>
              <a:t>dataframe</a:t>
            </a:r>
            <a:r>
              <a:rPr lang="en-US" dirty="0">
                <a:cs typeface="Calibri"/>
              </a:rPr>
              <a:t> has true/false values.</a:t>
            </a:r>
          </a:p>
          <a:p>
            <a:r>
              <a:rPr lang="en-US" dirty="0">
                <a:cs typeface="Calibri"/>
              </a:rPr>
              <a:t>Convert the values to 1 or 0 to count the each characters based on the languages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92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Pick only top 5 characters to display them based on the languages</a:t>
            </a:r>
          </a:p>
          <a:p>
            <a:r>
              <a:rPr lang="en-US" dirty="0">
                <a:cs typeface="Calibri"/>
              </a:rPr>
              <a:t>The most characters are in EN. </a:t>
            </a:r>
          </a:p>
          <a:p>
            <a:r>
              <a:rPr lang="en-CA" dirty="0"/>
              <a:t>En – English,  es – Spanish,  </a:t>
            </a:r>
            <a:r>
              <a:rPr lang="en-CA" dirty="0" err="1"/>
              <a:t>fr</a:t>
            </a:r>
            <a:r>
              <a:rPr lang="en-CA" dirty="0"/>
              <a:t> – French, it – Italian, </a:t>
            </a:r>
            <a:r>
              <a:rPr lang="en-CA" dirty="0" err="1"/>
              <a:t>ja</a:t>
            </a:r>
            <a:r>
              <a:rPr lang="en-CA" dirty="0"/>
              <a:t> - Japanese, Pt – Portuguese, Th – Thai, Tl – Tagalog (Philippines’ second language), Tr – Turkish, Und - Undefined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Add relevant column to the </a:t>
            </a:r>
            <a:r>
              <a:rPr lang="en-US" dirty="0" err="1">
                <a:cs typeface="Calibri"/>
              </a:rPr>
              <a:t>dataframe</a:t>
            </a:r>
            <a:r>
              <a:rPr lang="en-US" dirty="0">
                <a:cs typeface="Calibri"/>
              </a:rPr>
              <a:t> and if any tweets include the top 15 character names, set the relevant = true</a:t>
            </a:r>
          </a:p>
          <a:p>
            <a:r>
              <a:rPr lang="en-US" dirty="0"/>
              <a:t>1399 tweets are gathered for "marvel character" topic. There are 1434 </a:t>
            </a:r>
            <a:r>
              <a:rPr lang="en-US" dirty="0">
                <a:cs typeface="Calibri"/>
              </a:rPr>
              <a:t>occurrences </a:t>
            </a:r>
            <a:r>
              <a:rPr lang="en-US" dirty="0"/>
              <a:t> of 15  character names.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22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6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all unnecessary fields and update the true/false value to 1/ 0. This is to get the sum of characters based on the languages.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5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all the least language rows and get the top 7 languages  </a:t>
            </a:r>
            <a:endParaRPr lang="en-US" dirty="0">
              <a:cs typeface="Calibri"/>
            </a:endParaRPr>
          </a:p>
          <a:p>
            <a:r>
              <a:rPr lang="en-CA" dirty="0"/>
              <a:t>En – English,  es – Spanish,  in – India, </a:t>
            </a:r>
            <a:r>
              <a:rPr lang="en-CA" dirty="0" err="1"/>
              <a:t>ja</a:t>
            </a:r>
            <a:r>
              <a:rPr lang="en-CA" dirty="0"/>
              <a:t> - Japanese, Pt – Portuguese, Th – Thai, Tl – Tagalog (Philippines’ second language)</a:t>
            </a:r>
          </a:p>
          <a:p>
            <a:endParaRPr lang="en-CA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635C2-B591-467B-971D-BD8B30795865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481C-01EB-4E6C-A666-ADD524488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467" y="2009776"/>
            <a:ext cx="8315536" cy="1009650"/>
          </a:xfrm>
        </p:spPr>
        <p:txBody>
          <a:bodyPr/>
          <a:lstStyle/>
          <a:p>
            <a:pPr algn="l"/>
            <a:r>
              <a:rPr lang="en-CA" dirty="0"/>
              <a:t>The after-Life of Stan Lee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49371-9D5E-4E6D-A93E-AA7B258CA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124200"/>
            <a:ext cx="7766936" cy="3343275"/>
          </a:xfrm>
        </p:spPr>
        <p:txBody>
          <a:bodyPr>
            <a:normAutofit/>
          </a:bodyPr>
          <a:lstStyle/>
          <a:p>
            <a:pPr algn="l"/>
            <a:r>
              <a:rPr lang="en-CA" b="1" dirty="0"/>
              <a:t>Group Members:</a:t>
            </a:r>
          </a:p>
          <a:p>
            <a:pPr algn="l"/>
            <a:r>
              <a:rPr lang="en-CA" dirty="0"/>
              <a:t>Ali, </a:t>
            </a:r>
            <a:r>
              <a:rPr lang="en-CA" dirty="0" err="1"/>
              <a:t>Qasim</a:t>
            </a:r>
            <a:r>
              <a:rPr lang="en-CA" dirty="0"/>
              <a:t> (Sentiment Analysis)</a:t>
            </a:r>
          </a:p>
          <a:p>
            <a:pPr algn="l"/>
            <a:r>
              <a:rPr lang="en-CA" dirty="0"/>
              <a:t>Hidalgo Trujillo, Roberto (Sentiment Analysis)</a:t>
            </a:r>
          </a:p>
          <a:p>
            <a:pPr algn="l"/>
            <a:r>
              <a:rPr lang="en-CA" dirty="0" err="1"/>
              <a:t>Khayrullina</a:t>
            </a:r>
            <a:r>
              <a:rPr lang="en-CA" dirty="0"/>
              <a:t>, Tatiana </a:t>
            </a:r>
            <a:r>
              <a:rPr lang="en-CA"/>
              <a:t>(Use-case</a:t>
            </a:r>
            <a:r>
              <a:rPr lang="en-CA" dirty="0"/>
              <a:t>, Sentiment Analysis, Bag-of-Words)</a:t>
            </a:r>
          </a:p>
          <a:p>
            <a:pPr algn="l"/>
            <a:r>
              <a:rPr lang="en-CA" dirty="0"/>
              <a:t>Lee, </a:t>
            </a:r>
            <a:r>
              <a:rPr lang="en-CA" dirty="0" err="1"/>
              <a:t>Jeongseon</a:t>
            </a:r>
            <a:r>
              <a:rPr lang="en-CA" dirty="0"/>
              <a:t> (Character Analysis)</a:t>
            </a:r>
          </a:p>
          <a:p>
            <a:pPr algn="l"/>
            <a:r>
              <a:rPr lang="en-CA" dirty="0"/>
              <a:t>Rozko Iwona (Gathered Twitter Data)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7301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1865"/>
            <a:ext cx="8596668" cy="670859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Stan Lee</a:t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B62F5-3264-40D7-8BE3-6DF6AF7D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73619"/>
            <a:ext cx="8596668" cy="608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Characters by languages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F83718-7172-4E56-8F6A-641C6328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29" y="1594034"/>
            <a:ext cx="8895229" cy="45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6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10" y="262218"/>
            <a:ext cx="8596668" cy="760506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Marvel Character</a:t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B62F5-3264-40D7-8BE3-6DF6AF7D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10" y="1028795"/>
            <a:ext cx="5459021" cy="524788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CA" dirty="0"/>
          </a:p>
          <a:p>
            <a:r>
              <a:rPr lang="en-CA" dirty="0"/>
              <a:t>Add</a:t>
            </a:r>
            <a:r>
              <a:rPr lang="en-CA" dirty="0">
                <a:latin typeface="Trebuchet MS"/>
              </a:rPr>
              <a:t> required columns to panda </a:t>
            </a:r>
            <a:r>
              <a:rPr lang="en-CA" dirty="0" err="1">
                <a:latin typeface="Trebuchet MS"/>
              </a:rPr>
              <a:t>dataframe</a:t>
            </a:r>
          </a:p>
          <a:p>
            <a:r>
              <a:rPr lang="en-CA" dirty="0">
                <a:latin typeface="Trebuchet MS"/>
              </a:rPr>
              <a:t>Get relevant tweets which contains the top 15 characters created by Stan Lee</a:t>
            </a:r>
            <a:endParaRPr lang="en-CA" dirty="0"/>
          </a:p>
          <a:p>
            <a:r>
              <a:rPr lang="en-CA" dirty="0">
                <a:latin typeface="Trebuchet MS"/>
              </a:rPr>
              <a:t>Counts the tweets</a:t>
            </a:r>
          </a:p>
          <a:p>
            <a:pPr>
              <a:buNone/>
            </a:pPr>
            <a:r>
              <a:rPr lang="en-CA" dirty="0">
                <a:latin typeface="Consolas"/>
              </a:rPr>
              <a:t>   spider-man: 595, x-men: 96, hulk: 113, ant-man: 12, </a:t>
            </a:r>
            <a:r>
              <a:rPr lang="en-CA" dirty="0" err="1">
                <a:latin typeface="Consolas"/>
              </a:rPr>
              <a:t>thor</a:t>
            </a:r>
            <a:r>
              <a:rPr lang="en-CA" dirty="0">
                <a:latin typeface="Consolas"/>
              </a:rPr>
              <a:t>: 232, </a:t>
            </a:r>
            <a:br>
              <a:rPr lang="en-CA" dirty="0">
                <a:latin typeface="Consolas"/>
              </a:rPr>
            </a:br>
            <a:r>
              <a:rPr lang="en-CA" dirty="0">
                <a:latin typeface="Consolas"/>
              </a:rPr>
              <a:t>black widow: 17, black panther: 115, fantastic four: 14, daredevil: 141, scarlet witch: 23, </a:t>
            </a:r>
            <a:r>
              <a:rPr lang="en-CA" dirty="0" err="1">
                <a:latin typeface="Consolas"/>
              </a:rPr>
              <a:t>inhumans</a:t>
            </a:r>
            <a:r>
              <a:rPr lang="en-CA" dirty="0">
                <a:latin typeface="Consolas"/>
              </a:rPr>
              <a:t>: 2, nick fury: 7, </a:t>
            </a:r>
            <a:r>
              <a:rPr lang="en-CA" dirty="0" err="1">
                <a:latin typeface="Consolas"/>
              </a:rPr>
              <a:t>hawkeye</a:t>
            </a:r>
            <a:r>
              <a:rPr lang="en-CA" dirty="0">
                <a:latin typeface="Consolas"/>
              </a:rPr>
              <a:t>: 6, doctor strange: 4, iron man: 57</a:t>
            </a:r>
            <a:endParaRPr lang="en-CA" dirty="0"/>
          </a:p>
          <a:p>
            <a:pPr marL="0" indent="0">
              <a:buNone/>
            </a:pPr>
            <a:endParaRPr lang="en-CA" dirty="0">
              <a:latin typeface="Consolas"/>
            </a:endParaRPr>
          </a:p>
          <a:p>
            <a:endParaRPr lang="en-CA" dirty="0">
              <a:latin typeface="Consolas"/>
            </a:endParaRP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31FA835-EDE1-4D5E-A5E4-B2868523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95" y="831861"/>
            <a:ext cx="5264523" cy="27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00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10" y="262218"/>
            <a:ext cx="8596668" cy="760506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Marvel Character</a:t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B62F5-3264-40D7-8BE3-6DF6AF7D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10" y="1028795"/>
            <a:ext cx="10075844" cy="59744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CA" dirty="0"/>
              <a:t>"Marvel character" topic tweets</a:t>
            </a:r>
          </a:p>
          <a:p>
            <a:pPr>
              <a:buNone/>
            </a:pPr>
            <a:r>
              <a:rPr lang="en-CA" dirty="0">
                <a:latin typeface="Consolas"/>
              </a:rPr>
              <a:t>   </a:t>
            </a:r>
          </a:p>
          <a:p>
            <a:endParaRPr lang="en-CA" dirty="0">
              <a:latin typeface="Consolas"/>
            </a:endParaRPr>
          </a:p>
        </p:txBody>
      </p:sp>
      <p:pic>
        <p:nvPicPr>
          <p:cNvPr id="3" name="Picture 3" descr="A red and white stripes&#10;&#10;Description generated with high confidence">
            <a:extLst>
              <a:ext uri="{FF2B5EF4-FFF2-40B4-BE49-F238E27FC236}">
                <a16:creationId xmlns:a16="http://schemas.microsoft.com/office/drawing/2014/main" id="{A3388F1F-DBE6-4A50-86C1-A67CB0AC6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7" y="1372427"/>
            <a:ext cx="11349315" cy="50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3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653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Marvel character</a:t>
            </a:r>
            <a:br>
              <a:rPr lang="en-CA" dirty="0"/>
            </a:b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86E8E-7787-4106-8D69-633FB197B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10" y="1443413"/>
            <a:ext cx="8596668" cy="4293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It shows the sum of each characters based on the languages</a:t>
            </a:r>
          </a:p>
        </p:txBody>
      </p:sp>
      <p:pic>
        <p:nvPicPr>
          <p:cNvPr id="3" name="Picture 4" descr="A picture containing sky, indoor&#10;&#10;Description generated with very high confidence">
            <a:extLst>
              <a:ext uri="{FF2B5EF4-FFF2-40B4-BE49-F238E27FC236}">
                <a16:creationId xmlns:a16="http://schemas.microsoft.com/office/drawing/2014/main" id="{04321D47-F0B4-4B34-971D-A87DFFC59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2738634"/>
            <a:ext cx="11528610" cy="31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01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1865"/>
            <a:ext cx="8596668" cy="670859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Marvel character</a:t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B62F5-3264-40D7-8BE3-6DF6AF7D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73619"/>
            <a:ext cx="8596668" cy="608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Characters by languages</a:t>
            </a:r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E5EC98-1A81-4034-B815-6C3CB8DA6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870" y="1467106"/>
            <a:ext cx="10318376" cy="51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41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E5CB-D44B-4A13-832F-AD0A8EF2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6722" cy="929976"/>
          </a:xfrm>
        </p:spPr>
        <p:txBody>
          <a:bodyPr>
            <a:normAutofit/>
          </a:bodyPr>
          <a:lstStyle/>
          <a:p>
            <a:r>
              <a:rPr lang="en-CA" dirty="0"/>
              <a:t>The top 5 Marvel characters in each tweet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9FB94-E20C-49CC-94D9-FB9F3E028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958884"/>
            <a:ext cx="4184035" cy="664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Stan Lee</a:t>
            </a:r>
            <a:r>
              <a:rPr lang="en-US" dirty="0">
                <a:ea typeface="+mn-lt"/>
                <a:cs typeface="+mn-lt"/>
              </a:rPr>
              <a:t> topic tweets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1C183-7C15-414D-B890-413E3CF66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8705" y="2003707"/>
            <a:ext cx="4184034" cy="5078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Marvel Character topic tweets</a:t>
            </a:r>
          </a:p>
        </p:txBody>
      </p:sp>
      <p:pic>
        <p:nvPicPr>
          <p:cNvPr id="15" name="Picture 15" descr="A picture containing accessory&#10;&#10;Description generated with very high confidence">
            <a:extLst>
              <a:ext uri="{FF2B5EF4-FFF2-40B4-BE49-F238E27FC236}">
                <a16:creationId xmlns:a16="http://schemas.microsoft.com/office/drawing/2014/main" id="{DF9E45CB-D371-4B93-A1EE-D34DD0F63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48" y="2759693"/>
            <a:ext cx="4225446" cy="3384532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12D922A-764F-413F-A4D6-5C3927DD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920" y="2763795"/>
            <a:ext cx="4601227" cy="34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48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653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Marvel character</a:t>
            </a:r>
            <a:br>
              <a:rPr lang="en-CA" dirty="0"/>
            </a:br>
            <a:endParaRPr lang="en-CA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B62F5-3264-40D7-8BE3-6DF6AF7D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4266"/>
            <a:ext cx="8596668" cy="1281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Create bag of words</a:t>
            </a:r>
            <a:endParaRPr lang="en-US" dirty="0"/>
          </a:p>
          <a:p>
            <a:r>
              <a:rPr lang="en-CA" dirty="0"/>
              <a:t>Remove URLs, punctuation, 'RT', numbers and username</a:t>
            </a:r>
          </a:p>
          <a:p>
            <a:r>
              <a:rPr lang="en-CA" dirty="0"/>
              <a:t>Remove stop words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D12E27-897C-49FE-8EBA-F2CA84EB6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5" y="3252029"/>
            <a:ext cx="5286935" cy="2113266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89834F2-75B4-4D68-BC1F-BD40E444A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52" y="3582120"/>
            <a:ext cx="5398994" cy="173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14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653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Marvel character</a:t>
            </a:r>
            <a:br>
              <a:rPr lang="en-CA" dirty="0"/>
            </a:br>
            <a:endParaRPr lang="en-CA"/>
          </a:p>
        </p:txBody>
      </p:sp>
      <p:pic>
        <p:nvPicPr>
          <p:cNvPr id="6" name="Picture 7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CD0B283-B6C0-4C27-8C3B-8C1C8E1A6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3486" y="2504137"/>
            <a:ext cx="1796863" cy="230841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63AAB06-C661-45D5-876A-1B65BAFE6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782" y="1975646"/>
            <a:ext cx="8088405" cy="40945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AF4A69-E81C-455D-8633-5DD942CBFC70}"/>
              </a:ext>
            </a:extLst>
          </p:cNvPr>
          <p:cNvSpPr txBox="1"/>
          <p:nvPr/>
        </p:nvSpPr>
        <p:spPr>
          <a:xfrm>
            <a:off x="578224" y="1530723"/>
            <a:ext cx="306817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One-gram</a:t>
            </a:r>
          </a:p>
        </p:txBody>
      </p:sp>
    </p:spTree>
    <p:extLst>
      <p:ext uri="{BB962C8B-B14F-4D97-AF65-F5344CB8AC3E}">
        <p14:creationId xmlns:p14="http://schemas.microsoft.com/office/powerpoint/2010/main" val="272567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653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Marvel character</a:t>
            </a:r>
            <a:br>
              <a:rPr lang="en-CA" dirty="0"/>
            </a:br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F4A69-E81C-455D-8633-5DD942CBFC70}"/>
              </a:ext>
            </a:extLst>
          </p:cNvPr>
          <p:cNvSpPr txBox="1"/>
          <p:nvPr/>
        </p:nvSpPr>
        <p:spPr>
          <a:xfrm>
            <a:off x="903194" y="153072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bi-gram</a:t>
            </a:r>
            <a:endParaRPr lang="en-US" dirty="0" err="1"/>
          </a:p>
        </p:txBody>
      </p:sp>
      <p:pic>
        <p:nvPicPr>
          <p:cNvPr id="5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48B8E84-69A5-4C2A-9EE0-EA890AD4A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604" y="2216524"/>
            <a:ext cx="2587998" cy="2346511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8594B986-8E6C-47FA-92B8-42BE5E77A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076" y="1486086"/>
            <a:ext cx="8592670" cy="43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9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653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Marvel character</a:t>
            </a:r>
            <a:br>
              <a:rPr lang="en-CA" dirty="0"/>
            </a:br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AF4A69-E81C-455D-8633-5DD942CBFC70}"/>
              </a:ext>
            </a:extLst>
          </p:cNvPr>
          <p:cNvSpPr txBox="1"/>
          <p:nvPr/>
        </p:nvSpPr>
        <p:spPr>
          <a:xfrm>
            <a:off x="903194" y="153072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four-gram</a:t>
            </a:r>
            <a:endParaRPr lang="en-US" dirty="0" err="1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8CA4D40-F489-424C-AE51-CE7140E55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5135" y="1172135"/>
            <a:ext cx="3919816" cy="1588994"/>
          </a:xfrm>
          <a:prstGeom prst="rect">
            <a:avLst/>
          </a:prstGeom>
        </p:spPr>
      </p:pic>
      <p:pic>
        <p:nvPicPr>
          <p:cNvPr id="9" name="Picture 9" descr="A picture containing sky, crossword puzzle, sitting&#10;&#10;Description generated with high confidence">
            <a:extLst>
              <a:ext uri="{FF2B5EF4-FFF2-40B4-BE49-F238E27FC236}">
                <a16:creationId xmlns:a16="http://schemas.microsoft.com/office/drawing/2014/main" id="{E08D4D49-F274-4714-AF40-E59372840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29" y="2748203"/>
            <a:ext cx="8805581" cy="396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28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0E8D-3808-4240-8DEA-DB034517F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403101" cy="1320800"/>
          </a:xfrm>
        </p:spPr>
        <p:txBody>
          <a:bodyPr/>
          <a:lstStyle/>
          <a:p>
            <a:r>
              <a:rPr lang="en-US" dirty="0"/>
              <a:t>Sentiment analysis –machine made-</a:t>
            </a:r>
            <a:r>
              <a:rPr lang="en-US" dirty="0" err="1"/>
              <a:t>TextBlob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100DFD-5918-214B-8D17-C8E0FE2AF5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30400"/>
            <a:ext cx="4587152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E8424A-9D20-E747-8FCF-440FA28A2B48}"/>
              </a:ext>
            </a:extLst>
          </p:cNvPr>
          <p:cNvSpPr txBox="1">
            <a:spLocks/>
          </p:cNvSpPr>
          <p:nvPr/>
        </p:nvSpPr>
        <p:spPr>
          <a:xfrm>
            <a:off x="5691718" y="2768346"/>
            <a:ext cx="2934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Neutral: 6482</a:t>
            </a:r>
          </a:p>
          <a:p>
            <a:r>
              <a:rPr lang="en-CA" dirty="0"/>
              <a:t>Positive: 3896</a:t>
            </a:r>
          </a:p>
          <a:p>
            <a:r>
              <a:rPr lang="en-CA" dirty="0"/>
              <a:t>Negative: 726</a:t>
            </a:r>
          </a:p>
          <a:p>
            <a:r>
              <a:rPr lang="en-CA" dirty="0"/>
              <a:t>Total: 11,104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9726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E5CB-D44B-4A13-832F-AD0A8EF2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253565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Characters in Stan Lee topic tweets vs Stan in Marvel character topic tweet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9FB94-E20C-49CC-94D9-FB9F3E028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958884"/>
            <a:ext cx="4184035" cy="664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Stan Lee</a:t>
            </a:r>
            <a:r>
              <a:rPr lang="en-US" dirty="0">
                <a:ea typeface="+mn-lt"/>
                <a:cs typeface="+mn-lt"/>
              </a:rPr>
              <a:t> topic tweets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41C183-7C15-414D-B890-413E3CF66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8705" y="2003707"/>
            <a:ext cx="4184034" cy="5078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Marvel Character topic tweets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82A608F-EE00-489A-9952-5033AAD7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35" y="2705677"/>
            <a:ext cx="5264523" cy="274652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F7130AE-E593-4F7B-A69C-B0F58FFAB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194" y="2651067"/>
            <a:ext cx="3987052" cy="282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E5CB-D44B-4A13-832F-AD0A8EF2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672" y="385294"/>
            <a:ext cx="8596668" cy="125356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Sentiment Analysis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3B4D16-DD1D-2E4A-ABDD-1FFF2AAFD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4640" y="1968269"/>
            <a:ext cx="8060391" cy="4422021"/>
          </a:xfrm>
          <a:prstGeom prst="rect">
            <a:avLst/>
          </a:prstGeom>
        </p:spPr>
      </p:pic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064E606-0ADE-3944-904F-1816FE094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73" y="1638859"/>
            <a:ext cx="4852595" cy="19556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Manual sentiments for training dataset</a:t>
            </a:r>
            <a:endParaRPr lang="en-US" dirty="0"/>
          </a:p>
          <a:p>
            <a:r>
              <a:rPr lang="en-CA" dirty="0"/>
              <a:t>Three categories:</a:t>
            </a:r>
          </a:p>
          <a:p>
            <a:pPr lvl="1"/>
            <a:r>
              <a:rPr lang="en-CA" dirty="0"/>
              <a:t>Positive tweets</a:t>
            </a:r>
          </a:p>
          <a:p>
            <a:pPr lvl="1"/>
            <a:r>
              <a:rPr lang="en-CA" dirty="0"/>
              <a:t>Negative tweets</a:t>
            </a:r>
          </a:p>
          <a:p>
            <a:pPr lvl="1"/>
            <a:r>
              <a:rPr lang="en-CA" dirty="0"/>
              <a:t>Neutral tweets</a:t>
            </a:r>
          </a:p>
        </p:txBody>
      </p:sp>
    </p:spTree>
    <p:extLst>
      <p:ext uri="{BB962C8B-B14F-4D97-AF65-F5344CB8AC3E}">
        <p14:creationId xmlns:p14="http://schemas.microsoft.com/office/powerpoint/2010/main" val="1650231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E5CB-D44B-4A13-832F-AD0A8EF2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25356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Sentiment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EC206-DF5A-C04F-8404-CAB4C797FD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6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EE531-57A4-3D43-A82C-E77EA61F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is clean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4C0F1F-FBF7-BB4E-8D57-48411B42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696362" cy="4559700"/>
          </a:xfrm>
        </p:spPr>
        <p:txBody>
          <a:bodyPr>
            <a:normAutofit fontScale="92500"/>
          </a:bodyPr>
          <a:lstStyle/>
          <a:p>
            <a:r>
              <a:rPr lang="en-CA" dirty="0"/>
              <a:t>Working with tweets in English</a:t>
            </a:r>
          </a:p>
          <a:p>
            <a:r>
              <a:rPr lang="en-CA" dirty="0"/>
              <a:t>Removed punctuation, numbers, </a:t>
            </a:r>
            <a:r>
              <a:rPr lang="en-CA" dirty="0" err="1"/>
              <a:t>stopwords</a:t>
            </a:r>
            <a:r>
              <a:rPr lang="en-CA" dirty="0"/>
              <a:t>, special characters</a:t>
            </a:r>
          </a:p>
          <a:p>
            <a:r>
              <a:rPr lang="en-CA" dirty="0"/>
              <a:t>Converted to lowercase </a:t>
            </a:r>
          </a:p>
          <a:p>
            <a:r>
              <a:rPr lang="en-CA" dirty="0"/>
              <a:t>Converted sentiment analysis to dummies, used “Positive” only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 err="1"/>
              <a:t>MultinomialNB</a:t>
            </a:r>
            <a:r>
              <a:rPr lang="en-CA" dirty="0"/>
              <a:t> matrix accuracy score: </a:t>
            </a:r>
            <a:r>
              <a:rPr lang="en-CA" dirty="0">
                <a:solidFill>
                  <a:srgbClr val="FF0000"/>
                </a:solidFill>
              </a:rPr>
              <a:t>0.63</a:t>
            </a:r>
          </a:p>
          <a:p>
            <a:r>
              <a:rPr lang="en-CA" dirty="0"/>
              <a:t>Gaussian NB matrix accuracy score: </a:t>
            </a:r>
            <a:r>
              <a:rPr lang="en-CA" dirty="0">
                <a:solidFill>
                  <a:srgbClr val="FF0000"/>
                </a:solidFill>
              </a:rPr>
              <a:t>0.36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D18896-6D65-9A42-BA4E-C681CF8674BC}"/>
              </a:ext>
            </a:extLst>
          </p:cNvPr>
          <p:cNvSpPr txBox="1">
            <a:spLocks/>
          </p:cNvSpPr>
          <p:nvPr/>
        </p:nvSpPr>
        <p:spPr>
          <a:xfrm>
            <a:off x="4373696" y="2160590"/>
            <a:ext cx="3696362" cy="4697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Working with tweets in English</a:t>
            </a:r>
          </a:p>
          <a:p>
            <a:r>
              <a:rPr lang="en-CA" dirty="0"/>
              <a:t>Removed punctuation, numbers, </a:t>
            </a:r>
            <a:r>
              <a:rPr lang="en-CA" dirty="0" err="1"/>
              <a:t>stopwords</a:t>
            </a:r>
            <a:r>
              <a:rPr lang="en-CA" dirty="0"/>
              <a:t>, special characters</a:t>
            </a:r>
          </a:p>
          <a:p>
            <a:r>
              <a:rPr lang="en-CA" dirty="0"/>
              <a:t>Converted to lowercase </a:t>
            </a:r>
          </a:p>
          <a:p>
            <a:r>
              <a:rPr lang="en-CA" dirty="0">
                <a:solidFill>
                  <a:srgbClr val="002060"/>
                </a:solidFill>
              </a:rPr>
              <a:t>Used the original Sentiment data</a:t>
            </a:r>
          </a:p>
          <a:p>
            <a:r>
              <a:rPr lang="en-CA" dirty="0">
                <a:solidFill>
                  <a:srgbClr val="002060"/>
                </a:solidFill>
              </a:rPr>
              <a:t>Removed top 30 most frequent words</a:t>
            </a:r>
          </a:p>
          <a:p>
            <a:r>
              <a:rPr lang="en-CA" dirty="0">
                <a:solidFill>
                  <a:srgbClr val="002060"/>
                </a:solidFill>
              </a:rPr>
              <a:t>Removed 2000 least frequent words</a:t>
            </a:r>
          </a:p>
          <a:p>
            <a:r>
              <a:rPr lang="en-CA" dirty="0">
                <a:solidFill>
                  <a:srgbClr val="002060"/>
                </a:solidFill>
              </a:rPr>
              <a:t>Removed all resulting blank rows</a:t>
            </a:r>
          </a:p>
          <a:p>
            <a:r>
              <a:rPr lang="en-CA" dirty="0" err="1"/>
              <a:t>MultinomialNB</a:t>
            </a:r>
            <a:r>
              <a:rPr lang="en-CA" dirty="0"/>
              <a:t> matrix accuracy score: </a:t>
            </a:r>
            <a:r>
              <a:rPr lang="en-CA" dirty="0">
                <a:solidFill>
                  <a:srgbClr val="FF0000"/>
                </a:solidFill>
              </a:rPr>
              <a:t>0.83</a:t>
            </a:r>
          </a:p>
          <a:p>
            <a:r>
              <a:rPr lang="en-CA" dirty="0"/>
              <a:t>Gaussian NB matrix accuracy score: </a:t>
            </a:r>
            <a:r>
              <a:rPr lang="en-CA" dirty="0">
                <a:solidFill>
                  <a:srgbClr val="FF0000"/>
                </a:solidFill>
              </a:rPr>
              <a:t>0.83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84311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8C7D-6761-4889-B88F-254C19270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CA" dirty="0"/>
              <a:t>Gathering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60E45-8B79-4C88-906A-254C36C85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CA" dirty="0"/>
              <a:t>Tweets collected: 13028</a:t>
            </a:r>
          </a:p>
          <a:p>
            <a:r>
              <a:rPr lang="en-CA" dirty="0"/>
              <a:t>‘stanlee’: 163</a:t>
            </a:r>
          </a:p>
          <a:p>
            <a:r>
              <a:rPr lang="en-CA" dirty="0"/>
              <a:t>‘#</a:t>
            </a:r>
            <a:r>
              <a:rPr lang="en-CA" dirty="0" err="1"/>
              <a:t>StanLee</a:t>
            </a:r>
            <a:r>
              <a:rPr lang="en-CA" dirty="0"/>
              <a:t>’: 929</a:t>
            </a:r>
          </a:p>
          <a:p>
            <a:r>
              <a:rPr lang="en-CA" dirty="0"/>
              <a:t>'Stan Lee’:8890</a:t>
            </a:r>
          </a:p>
          <a:p>
            <a:r>
              <a:rPr lang="en-CA" dirty="0"/>
              <a:t>'STANLEE’: 3</a:t>
            </a:r>
          </a:p>
          <a:p>
            <a:r>
              <a:rPr lang="en-CA" dirty="0"/>
              <a:t>'STAN LEE’: 249</a:t>
            </a:r>
          </a:p>
          <a:p>
            <a:r>
              <a:rPr lang="en-CA" dirty="0"/>
              <a:t>‘#STANLEE’: 2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8E048-7403-4D65-8E16-BE039EFB9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7" t="-1" r="-2" b="-1"/>
          <a:stretch/>
        </p:blipFill>
        <p:spPr>
          <a:xfrm>
            <a:off x="0" y="2159331"/>
            <a:ext cx="6100763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Top 5 Languages</a:t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B62F5-3264-40D7-8BE3-6DF6AF7DE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English: 11104</a:t>
            </a:r>
          </a:p>
          <a:p>
            <a:r>
              <a:rPr lang="en-CA" dirty="0"/>
              <a:t>Spanish: 947</a:t>
            </a:r>
          </a:p>
          <a:p>
            <a:r>
              <a:rPr lang="en-CA" dirty="0"/>
              <a:t>Portuguese: 266</a:t>
            </a:r>
          </a:p>
          <a:p>
            <a:r>
              <a:rPr lang="en-US" dirty="0"/>
              <a:t>no language detected:</a:t>
            </a:r>
            <a:r>
              <a:rPr lang="en-CA" dirty="0"/>
              <a:t> 163</a:t>
            </a:r>
            <a:endParaRPr lang="en-US" dirty="0"/>
          </a:p>
          <a:p>
            <a:r>
              <a:rPr lang="en-CA" dirty="0"/>
              <a:t>Thailand: 84</a:t>
            </a:r>
          </a:p>
          <a:p>
            <a:r>
              <a:rPr lang="en-CA" dirty="0"/>
              <a:t>French: 83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FFDBFD-1499-4351-B23C-130FE330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981200"/>
            <a:ext cx="5475876" cy="406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0153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</a:t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B62F5-3264-40D7-8BE3-6DF6AF7D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2707"/>
            <a:ext cx="8596668" cy="4418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Which characters are the most mentioned from </a:t>
            </a:r>
            <a:endParaRPr lang="en-US" dirty="0"/>
          </a:p>
          <a:p>
            <a:endParaRPr lang="en-CA" dirty="0"/>
          </a:p>
          <a:p>
            <a:pPr lvl="1"/>
            <a:r>
              <a:rPr lang="en-CA" dirty="0"/>
              <a:t>"Stan Lee" topic tweets</a:t>
            </a:r>
          </a:p>
          <a:p>
            <a:pPr lvl="2"/>
            <a:r>
              <a:rPr lang="en-CA" dirty="0"/>
              <a:t>258 out of 13028 tweets have the marvel characters</a:t>
            </a:r>
          </a:p>
          <a:p>
            <a:pPr lvl="2"/>
            <a:r>
              <a:rPr lang="en-CA" dirty="0"/>
              <a:t>Display the number of tweets based on the characters</a:t>
            </a:r>
          </a:p>
          <a:p>
            <a:pPr lvl="2"/>
            <a:r>
              <a:rPr lang="en-CA" dirty="0"/>
              <a:t>Display the characters based on languages</a:t>
            </a:r>
          </a:p>
          <a:p>
            <a:pPr lvl="2"/>
            <a:endParaRPr lang="en-CA" dirty="0"/>
          </a:p>
          <a:p>
            <a:pPr lvl="1"/>
            <a:r>
              <a:rPr lang="en-CA" dirty="0"/>
              <a:t>"Marvel Character" topic tweets</a:t>
            </a:r>
          </a:p>
          <a:p>
            <a:pPr lvl="2"/>
            <a:r>
              <a:rPr lang="en-CA" dirty="0"/>
              <a:t>Total 1399 tweets</a:t>
            </a:r>
          </a:p>
          <a:p>
            <a:pPr lvl="2"/>
            <a:r>
              <a:rPr lang="en-CA" dirty="0"/>
              <a:t>Graphs the bag of words based on n-grams(</a:t>
            </a:r>
            <a:r>
              <a:rPr lang="en-CA" dirty="0" err="1"/>
              <a:t>onegram</a:t>
            </a:r>
            <a:r>
              <a:rPr lang="en-CA" dirty="0"/>
              <a:t>/bigram/</a:t>
            </a:r>
            <a:r>
              <a:rPr lang="en-CA" dirty="0" err="1"/>
              <a:t>fourgram</a:t>
            </a:r>
            <a:r>
              <a:rPr lang="en-CA" dirty="0"/>
              <a:t>)</a:t>
            </a:r>
          </a:p>
          <a:p>
            <a:pPr lvl="2"/>
            <a:endParaRPr lang="en-CA" dirty="0"/>
          </a:p>
          <a:p>
            <a:r>
              <a:rPr lang="en-CA" dirty="0"/>
              <a:t>How many times Stan Lee mentioned from the marvel character topic tweets </a:t>
            </a:r>
          </a:p>
        </p:txBody>
      </p:sp>
    </p:spTree>
    <p:extLst>
      <p:ext uri="{BB962C8B-B14F-4D97-AF65-F5344CB8AC3E}">
        <p14:creationId xmlns:p14="http://schemas.microsoft.com/office/powerpoint/2010/main" val="4273934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653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Stan Lee</a:t>
            </a:r>
            <a:br>
              <a:rPr lang="en-CA" dirty="0"/>
            </a:b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86E8E-7787-4106-8D69-633FB197B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10" y="1443413"/>
            <a:ext cx="8596668" cy="4293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has all characters columns</a:t>
            </a:r>
          </a:p>
        </p:txBody>
      </p:sp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07587DC-E1AE-49BD-80C2-46C42FF26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7" y="1955813"/>
            <a:ext cx="10710582" cy="404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6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510" y="262218"/>
            <a:ext cx="8596668" cy="760506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Stan Lee</a:t>
            </a:r>
            <a:br>
              <a:rPr lang="en-CA" dirty="0"/>
            </a:b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B62F5-3264-40D7-8BE3-6DF6AF7DE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10" y="1028795"/>
            <a:ext cx="10075844" cy="20430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/>
              <a:t>Stan Lee" topic tweets</a:t>
            </a:r>
          </a:p>
          <a:p>
            <a:pPr marL="0" indent="0">
              <a:buNone/>
            </a:pPr>
            <a:r>
              <a:rPr lang="en-CA" dirty="0">
                <a:latin typeface="Consolas"/>
              </a:rPr>
              <a:t>   spider-man: 101, x-men:20, hulk:25, ant-man:3, </a:t>
            </a:r>
            <a:endParaRPr lang="en-CA" dirty="0">
              <a:latin typeface="Trebuchet MS"/>
            </a:endParaRPr>
          </a:p>
          <a:p>
            <a:pPr marL="0" indent="0">
              <a:buNone/>
            </a:pPr>
            <a:r>
              <a:rPr lang="en-CA" dirty="0">
                <a:latin typeface="Consolas"/>
              </a:rPr>
              <a:t>   thor:51, black widow:1, black panther:37, fantastic four:16, </a:t>
            </a:r>
            <a:endParaRPr lang="en-CA" dirty="0">
              <a:latin typeface="Trebuchet MS"/>
            </a:endParaRPr>
          </a:p>
          <a:p>
            <a:pPr marL="0" indent="0">
              <a:buNone/>
            </a:pPr>
            <a:r>
              <a:rPr lang="en-CA" dirty="0">
                <a:latin typeface="Consolas"/>
              </a:rPr>
              <a:t>   daredevil:15, scarlet witch:1, injumans:3, doctor strange:1, iron man :19</a:t>
            </a:r>
            <a:endParaRPr lang="en-CA">
              <a:latin typeface="Trebuchet MS"/>
            </a:endParaRPr>
          </a:p>
          <a:p>
            <a:pPr marL="0" indent="0">
              <a:buNone/>
            </a:pPr>
            <a:r>
              <a:rPr lang="en-CA" dirty="0">
                <a:latin typeface="Consolas"/>
              </a:rPr>
              <a:t>   There is no 'nick fury' and '</a:t>
            </a:r>
            <a:r>
              <a:rPr lang="en-CA" dirty="0" err="1">
                <a:latin typeface="Consolas"/>
              </a:rPr>
              <a:t>hawkeye</a:t>
            </a:r>
            <a:r>
              <a:rPr lang="en-CA" dirty="0">
                <a:latin typeface="Consolas"/>
              </a:rPr>
              <a:t>'</a:t>
            </a:r>
          </a:p>
          <a:p>
            <a:endParaRPr lang="en-CA" dirty="0">
              <a:latin typeface="Consolas"/>
            </a:endParaRPr>
          </a:p>
        </p:txBody>
      </p:sp>
      <p:pic>
        <p:nvPicPr>
          <p:cNvPr id="4" name="Picture 4" descr="A picture containing crossword puzzle, green&#10;&#10;Description generated with high confidence">
            <a:extLst>
              <a:ext uri="{FF2B5EF4-FFF2-40B4-BE49-F238E27FC236}">
                <a16:creationId xmlns:a16="http://schemas.microsoft.com/office/drawing/2014/main" id="{90E8CAF9-FFA3-43B1-A02A-2A7F3BEB2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35" y="3011280"/>
            <a:ext cx="11506200" cy="32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8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A3C-9B15-4EA1-A810-C6BCF515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9653"/>
          </a:xfrm>
        </p:spPr>
        <p:txBody>
          <a:bodyPr>
            <a:normAutofit fontScale="90000"/>
          </a:bodyPr>
          <a:lstStyle/>
          <a:p>
            <a:r>
              <a:rPr lang="en-CA" dirty="0"/>
              <a:t>Marvel Character Analysis – Stan Lee</a:t>
            </a:r>
            <a:br>
              <a:rPr lang="en-CA" dirty="0"/>
            </a:b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86E8E-7787-4106-8D69-633FB197B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10" y="1443413"/>
            <a:ext cx="4271198" cy="47660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Convert the values to 1 or 0 to count the number of each characters</a:t>
            </a:r>
          </a:p>
          <a:p>
            <a:r>
              <a:rPr lang="en-US" dirty="0"/>
              <a:t>Remove all other character columns except the ones shown on the right image</a:t>
            </a:r>
          </a:p>
          <a:p>
            <a:r>
              <a:rPr lang="en-US" dirty="0"/>
              <a:t>The image shows the sum of characters based on each language</a:t>
            </a:r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9858F0-8F50-4EA0-9D58-443882DB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724" y="1618977"/>
            <a:ext cx="4502523" cy="42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435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731</Words>
  <Application>Microsoft Macintosh PowerPoint</Application>
  <PresentationFormat>Widescreen</PresentationFormat>
  <Paragraphs>163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Trebuchet MS</vt:lpstr>
      <vt:lpstr>Wingdings 3</vt:lpstr>
      <vt:lpstr>Facet</vt:lpstr>
      <vt:lpstr>The after-Life of Stan Lee</vt:lpstr>
      <vt:lpstr>Sentiment analysis –machine made-TextBlob</vt:lpstr>
      <vt:lpstr>Good data is clean data</vt:lpstr>
      <vt:lpstr>Gathering Data</vt:lpstr>
      <vt:lpstr>Top 5 Languages </vt:lpstr>
      <vt:lpstr>Marvel Character Analysis </vt:lpstr>
      <vt:lpstr>Marvel Character Analysis – Stan Lee </vt:lpstr>
      <vt:lpstr>Marvel Character Analysis – Stan Lee </vt:lpstr>
      <vt:lpstr>Marvel Character Analysis – Stan Lee </vt:lpstr>
      <vt:lpstr>Marvel Character Analysis – Stan Lee </vt:lpstr>
      <vt:lpstr>Marvel Character Analysis – Marvel Character </vt:lpstr>
      <vt:lpstr>Marvel Character Analysis – Marvel Character </vt:lpstr>
      <vt:lpstr>Marvel Character Analysis – Marvel character </vt:lpstr>
      <vt:lpstr>Marvel Character Analysis – Marvel character </vt:lpstr>
      <vt:lpstr>The top 5 Marvel characters in each tweet</vt:lpstr>
      <vt:lpstr>Marvel Character Analysis – Marvel character </vt:lpstr>
      <vt:lpstr>Marvel Character Analysis – Marvel character </vt:lpstr>
      <vt:lpstr>Marvel Character Analysis – Marvel character </vt:lpstr>
      <vt:lpstr>Marvel Character Analysis – Marvel character </vt:lpstr>
      <vt:lpstr>Marvel Characters in Stan Lee topic tweets vs Stan in Marvel character topic tweet</vt:lpstr>
      <vt:lpstr>Sentiment Analysis</vt:lpstr>
      <vt:lpstr>Sentiment Analysis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Life of Stan Lee</dc:title>
  <dc:creator>Ivona Rozko</dc:creator>
  <cp:lastModifiedBy>Microsoft Office User</cp:lastModifiedBy>
  <cp:revision>562</cp:revision>
  <dcterms:created xsi:type="dcterms:W3CDTF">2018-11-30T01:52:26Z</dcterms:created>
  <dcterms:modified xsi:type="dcterms:W3CDTF">2018-12-08T16:00:36Z</dcterms:modified>
</cp:coreProperties>
</file>